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  <p:sldId id="257" r:id="rId4"/>
    <p:sldId id="258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9" r:id="rId14"/>
    <p:sldId id="268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>
        <p:scale>
          <a:sx n="100" d="100"/>
          <a:sy n="100" d="100"/>
        </p:scale>
        <p:origin x="-920" y="-12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printerSettings" Target="printerSettings/printerSettings1.bin"/><Relationship Id="rId17" Type="http://schemas.openxmlformats.org/officeDocument/2006/relationships/presProps" Target="presProps.xml"/><Relationship Id="rId18" Type="http://schemas.openxmlformats.org/officeDocument/2006/relationships/viewProps" Target="viewProps.xml"/><Relationship Id="rId1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0" algn="ctr" defTabSz="914400" rtl="0" eaLnBrk="1" latinLnBrk="0" hangingPunct="1"/>
            <a:endParaRPr sz="1800" kern="120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1" name="Rectangle 10"/>
          <p:cNvSpPr/>
          <p:nvPr/>
        </p:nvSpPr>
        <p:spPr>
          <a:xfrm>
            <a:off x="4624388" y="228600"/>
            <a:ext cx="2057400" cy="20391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Content Placeholder 2"/>
          <p:cNvSpPr>
            <a:spLocks noGrp="1"/>
          </p:cNvSpPr>
          <p:nvPr>
            <p:ph sz="half" idx="17"/>
          </p:nvPr>
        </p:nvSpPr>
        <p:spPr>
          <a:xfrm>
            <a:off x="502920" y="1985963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4" name="Content Placeholder 2"/>
          <p:cNvSpPr>
            <a:spLocks noGrp="1"/>
          </p:cNvSpPr>
          <p:nvPr>
            <p:ph sz="half" idx="18"/>
          </p:nvPr>
        </p:nvSpPr>
        <p:spPr>
          <a:xfrm>
            <a:off x="502920" y="4164965"/>
            <a:ext cx="3657413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5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6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TextBox 7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3451225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5" y="2571750"/>
            <a:ext cx="3255264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168775" y="273050"/>
            <a:ext cx="4597399" cy="585311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3" y="3733800"/>
            <a:ext cx="325526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59305" y="6423585"/>
            <a:ext cx="3316941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169404" y="3124200"/>
            <a:ext cx="3898272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6" y="228600"/>
            <a:ext cx="3460658" cy="63452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169404" y="3995737"/>
            <a:ext cx="3898272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3990110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above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06505" y="4424082"/>
            <a:ext cx="6191157" cy="83371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28600"/>
            <a:ext cx="637838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06505" y="5257799"/>
            <a:ext cx="6191157" cy="885825"/>
          </a:xfrm>
        </p:spPr>
        <p:txBody>
          <a:bodyPr/>
          <a:lstStyle>
            <a:lvl1pPr marL="0" indent="0">
              <a:spcBef>
                <a:spcPts val="3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Rectangle 8"/>
          <p:cNvSpPr/>
          <p:nvPr/>
        </p:nvSpPr>
        <p:spPr>
          <a:xfrm>
            <a:off x="6802438" y="2377440"/>
            <a:ext cx="2057400" cy="203911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327212" y="4632792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4" y="228600"/>
            <a:ext cx="6387167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6181611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6179566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212262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46481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49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6802438" y="4535424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282575" y="228600"/>
            <a:ext cx="423545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80554" y="2571750"/>
            <a:ext cx="4016633" cy="1162050"/>
          </a:xfrm>
        </p:spPr>
        <p:txBody>
          <a:bodyPr anchor="b">
            <a:normAutofit/>
          </a:bodyPr>
          <a:lstStyle>
            <a:lvl1pPr algn="l">
              <a:defRPr sz="2600" b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81094" y="3733800"/>
            <a:ext cx="4015304" cy="2392363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>
                <a:solidFill>
                  <a:schemeClr val="bg1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048000" y="6235607"/>
            <a:ext cx="1348398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81095" y="6235607"/>
            <a:ext cx="2590705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1" name="Rectangle 10"/>
          <p:cNvSpPr/>
          <p:nvPr/>
        </p:nvSpPr>
        <p:spPr>
          <a:xfrm>
            <a:off x="4624388" y="4534726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4624388" y="2381663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5"/>
          </p:nvPr>
        </p:nvSpPr>
        <p:spPr>
          <a:xfrm>
            <a:off x="6803136" y="2381662"/>
            <a:ext cx="2057400" cy="418795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s with Caption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53000" y="3124200"/>
            <a:ext cx="3108960" cy="871538"/>
          </a:xfrm>
        </p:spPr>
        <p:txBody>
          <a:bodyPr anchor="b">
            <a:normAutofit/>
          </a:bodyPr>
          <a:lstStyle>
            <a:lvl1pPr algn="l">
              <a:defRPr sz="2600" b="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77905" y="2365248"/>
            <a:ext cx="4240119" cy="4187952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953000" y="3995737"/>
            <a:ext cx="3108960" cy="2147888"/>
          </a:xfrm>
        </p:spPr>
        <p:txBody>
          <a:bodyPr/>
          <a:lstStyle>
            <a:lvl1pPr marL="0" indent="0">
              <a:spcBef>
                <a:spcPts val="600"/>
              </a:spcBef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391399" y="6423585"/>
            <a:ext cx="1537447" cy="365125"/>
          </a:xfrm>
        </p:spPr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191000" y="6423585"/>
            <a:ext cx="3005138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TextBox 9"/>
          <p:cNvSpPr txBox="1"/>
          <p:nvPr/>
        </p:nvSpPr>
        <p:spPr>
          <a:xfrm>
            <a:off x="4750361" y="3370730"/>
            <a:ext cx="220568" cy="369332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2400" b="1" baseline="0">
                <a:solidFill>
                  <a:schemeClr val="accent1">
                    <a:lumMod val="60000"/>
                    <a:lumOff val="40000"/>
                  </a:schemeClr>
                </a:solidFill>
              </a:rPr>
              <a:t>+ </a:t>
            </a:r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27790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5" name="Picture Placeholder 12"/>
          <p:cNvSpPr>
            <a:spLocks noGrp="1"/>
          </p:cNvSpPr>
          <p:nvPr>
            <p:ph type="pic" sz="quarter" idx="14"/>
          </p:nvPr>
        </p:nvSpPr>
        <p:spPr>
          <a:xfrm>
            <a:off x="2460625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</p:spTree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Rectangle 9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3"/>
            <a:ext cx="685800" cy="302217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95772" y="954742"/>
            <a:ext cx="681318" cy="5171422"/>
          </a:xfrm>
        </p:spPr>
        <p:txBody>
          <a:bodyPr vert="eaVert" anchor="t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58756"/>
            <a:ext cx="6858000" cy="5184869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 rot="16200000">
            <a:off x="8593111" y="561668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ontent, Al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98474" y="134471"/>
            <a:ext cx="7556313" cy="995082"/>
          </a:xfrm>
        </p:spPr>
        <p:txBody>
          <a:bodyPr anchor="b" anchorCtr="0"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498518" y="1129553"/>
            <a:ext cx="7558960" cy="774700"/>
          </a:xfrm>
        </p:spPr>
        <p:txBody>
          <a:bodyPr vert="horz" lIns="91440" tIns="45720" rIns="91440" bIns="45720" rtlCol="0" anchor="t" anchorCtr="0">
            <a:noAutofit/>
          </a:bodyPr>
          <a:lstStyle>
            <a:lvl1pPr marL="0" indent="0">
              <a:buNone/>
              <a:defRPr kumimoji="0" sz="2400" b="0" i="0" u="none" strike="noStrike" kern="1200" cap="none" spc="0" normalizeH="0" baseline="0">
                <a:ln>
                  <a:noFill/>
                </a:ln>
                <a:solidFill>
                  <a:schemeClr val="accent3"/>
                </a:solidFill>
                <a:effectLst/>
                <a:uLnTx/>
                <a:uFillTx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Slide with 2 Pictu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800600" y="4624668"/>
            <a:ext cx="4038600" cy="933450"/>
          </a:xfrm>
        </p:spPr>
        <p:txBody>
          <a:bodyPr>
            <a:normAutofit/>
          </a:bodyPr>
          <a:lstStyle>
            <a:lvl1pPr>
              <a:defRPr sz="2800"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800600" y="5562599"/>
            <a:ext cx="4038600" cy="748553"/>
          </a:xfrm>
        </p:spPr>
        <p:txBody>
          <a:bodyPr>
            <a:normAutofit/>
          </a:bodyPr>
          <a:lstStyle>
            <a:lvl1pPr marL="0" indent="0" algn="l">
              <a:spcBef>
                <a:spcPts val="300"/>
              </a:spcBef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800600" y="6425640"/>
            <a:ext cx="1232647" cy="365125"/>
          </a:xfrm>
        </p:spPr>
        <p:txBody>
          <a:bodyPr/>
          <a:lstStyle>
            <a:lvl1pPr algn="l">
              <a:defRPr/>
            </a:lvl1pPr>
          </a:lstStyle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6311153" y="6425640"/>
            <a:ext cx="2617694" cy="365125"/>
          </a:xfrm>
        </p:spPr>
        <p:txBody>
          <a:bodyPr/>
          <a:lstStyle>
            <a:lvl1pPr algn="r">
              <a:defRPr/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282575" y="228600"/>
            <a:ext cx="4235450" cy="4187952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6802438" y="228600"/>
            <a:ext cx="2057400" cy="2039112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Rectangle 9"/>
          <p:cNvSpPr/>
          <p:nvPr/>
        </p:nvSpPr>
        <p:spPr>
          <a:xfrm>
            <a:off x="4624388" y="2377440"/>
            <a:ext cx="2057400" cy="2039112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3" name="Picture Placeholder 12"/>
          <p:cNvSpPr>
            <a:spLocks noGrp="1"/>
          </p:cNvSpPr>
          <p:nvPr>
            <p:ph type="pic" sz="quarter" idx="12"/>
          </p:nvPr>
        </p:nvSpPr>
        <p:spPr>
          <a:xfrm>
            <a:off x="4624388" y="22860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4" name="Picture Placeholder 12"/>
          <p:cNvSpPr>
            <a:spLocks noGrp="1"/>
          </p:cNvSpPr>
          <p:nvPr>
            <p:ph type="pic" sz="quarter" idx="13"/>
          </p:nvPr>
        </p:nvSpPr>
        <p:spPr>
          <a:xfrm>
            <a:off x="6802438" y="2377440"/>
            <a:ext cx="2057400" cy="2039112"/>
          </a:xfrm>
        </p:spPr>
        <p:txBody>
          <a:bodyPr/>
          <a:lstStyle>
            <a:lvl1pPr>
              <a:buNone/>
              <a:defRPr/>
            </a:lvl1pPr>
          </a:lstStyle>
          <a:p>
            <a:r>
              <a:rPr lang="en-US" smtClean="0"/>
              <a:t>Drag picture to placeholder or click icon to add</a:t>
            </a:r>
            <a:endParaRPr/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2"/>
          </p:nvPr>
        </p:nvSpPr>
        <p:spPr>
          <a:xfrm>
            <a:off x="857250" y="1779494"/>
            <a:ext cx="3086100" cy="2040905"/>
          </a:xfrm>
        </p:spPr>
        <p:txBody>
          <a:bodyPr lIns="45720" tIns="45720" rIns="45720" anchor="t">
            <a:noAutofit/>
          </a:bodyPr>
          <a:lstStyle>
            <a:lvl1pPr marL="0" indent="0" algn="ctr">
              <a:spcBef>
                <a:spcPts val="600"/>
              </a:spcBef>
              <a:buNone/>
              <a:defRPr sz="4600">
                <a:solidFill>
                  <a:schemeClr val="bg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424891" y="174812"/>
            <a:ext cx="413309" cy="830997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54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658907" y="228600"/>
            <a:ext cx="8200930" cy="634523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3124200"/>
            <a:ext cx="5638800" cy="1362075"/>
          </a:xfrm>
        </p:spPr>
        <p:txBody>
          <a:bodyPr anchor="b" anchorCtr="0">
            <a:normAutofit/>
          </a:bodyPr>
          <a:lstStyle>
            <a:lvl1pPr algn="l">
              <a:defRPr sz="3200" b="0" cap="none" baseline="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4495800"/>
            <a:ext cx="5638800" cy="1500187"/>
          </a:xfrm>
        </p:spPr>
        <p:txBody>
          <a:bodyPr anchor="t" anchorCtr="0">
            <a:normAutofit/>
          </a:bodyPr>
          <a:lstStyle>
            <a:lvl1pPr marL="0" indent="0">
              <a:spcBef>
                <a:spcPts val="300"/>
              </a:spcBef>
              <a:buNone/>
              <a:defRPr sz="1400" cap="none" baseline="0">
                <a:solidFill>
                  <a:schemeClr val="bg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906" y="6248774"/>
            <a:ext cx="1474694" cy="365125"/>
          </a:xfrm>
        </p:spPr>
        <p:txBody>
          <a:bodyPr/>
          <a:lstStyle>
            <a:lvl1pPr algn="l">
              <a:defRPr>
                <a:solidFill>
                  <a:schemeClr val="bg1"/>
                </a:solidFill>
              </a:defRPr>
            </a:lvl1pPr>
          </a:lstStyle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286000" y="6248774"/>
            <a:ext cx="5638800" cy="365125"/>
          </a:xfrm>
        </p:spPr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8305800" y="6248774"/>
            <a:ext cx="554038" cy="365125"/>
          </a:xfrm>
        </p:spPr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8" name="TextBox 7"/>
          <p:cNvSpPr txBox="1"/>
          <p:nvPr/>
        </p:nvSpPr>
        <p:spPr>
          <a:xfrm>
            <a:off x="2003612" y="3110754"/>
            <a:ext cx="260909" cy="61555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40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9" name="Rectangle 8"/>
          <p:cNvSpPr/>
          <p:nvPr/>
        </p:nvSpPr>
        <p:spPr>
          <a:xfrm>
            <a:off x="285750" y="228600"/>
            <a:ext cx="212725" cy="6345238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8210550" y="282574"/>
            <a:ext cx="642097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Rectangle 11"/>
          <p:cNvSpPr/>
          <p:nvPr/>
        </p:nvSpPr>
        <p:spPr>
          <a:xfrm>
            <a:off x="8068235" y="282574"/>
            <a:ext cx="91440" cy="1600200"/>
          </a:xfrm>
          <a:prstGeom prst="rect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39987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2" name="TextBox 11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97541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399878" y="2447365"/>
            <a:ext cx="3657600" cy="3678797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7541" y="2070847"/>
            <a:ext cx="3657600" cy="322729"/>
          </a:xfrm>
          <a:prstGeom prst="rect">
            <a:avLst/>
          </a:prstGeom>
          <a:solidFill>
            <a:schemeClr val="accent3"/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399878" y="2070847"/>
            <a:ext cx="3657600" cy="322729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txBody>
          <a:bodyPr tIns="0" bIns="0" anchor="ctr" anchorCtr="0">
            <a:noAutofit/>
          </a:bodyPr>
          <a:lstStyle>
            <a:lvl1pPr marL="0" indent="0" algn="ctr">
              <a:spcBef>
                <a:spcPts val="0"/>
              </a:spcBef>
              <a:buNone/>
              <a:defRPr sz="1800" b="0">
                <a:solidFill>
                  <a:schemeClr val="bg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Content, Top and Bot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98517" y="1985963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3" name="Content Placeholder 2"/>
          <p:cNvSpPr>
            <a:spLocks noGrp="1"/>
          </p:cNvSpPr>
          <p:nvPr>
            <p:ph sz="half" idx="14"/>
          </p:nvPr>
        </p:nvSpPr>
        <p:spPr>
          <a:xfrm>
            <a:off x="498517" y="4164965"/>
            <a:ext cx="7569157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4" name="Rectangle 13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5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05800" y="242234"/>
            <a:ext cx="554038" cy="365125"/>
          </a:xfrm>
        </p:spPr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8166847" y="282574"/>
            <a:ext cx="685800" cy="16002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10" name="TextBox 9"/>
          <p:cNvSpPr txBox="1"/>
          <p:nvPr/>
        </p:nvSpPr>
        <p:spPr>
          <a:xfrm>
            <a:off x="223185" y="228600"/>
            <a:ext cx="260909" cy="553998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sz="3600" b="1">
                <a:solidFill>
                  <a:schemeClr val="accent1">
                    <a:lumMod val="60000"/>
                    <a:lumOff val="40000"/>
                  </a:schemeClr>
                </a:solidFill>
              </a:rPr>
              <a:t>+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410075" y="1985963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  <p:sp>
        <p:nvSpPr>
          <p:cNvPr id="11" name="Content Placeholder 2"/>
          <p:cNvSpPr>
            <a:spLocks noGrp="1"/>
          </p:cNvSpPr>
          <p:nvPr>
            <p:ph sz="half" idx="15"/>
          </p:nvPr>
        </p:nvSpPr>
        <p:spPr>
          <a:xfrm>
            <a:off x="498518" y="1985963"/>
            <a:ext cx="3657600" cy="4140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13" name="Content Placeholder 2"/>
          <p:cNvSpPr>
            <a:spLocks noGrp="1"/>
          </p:cNvSpPr>
          <p:nvPr>
            <p:ph sz="half" idx="16"/>
          </p:nvPr>
        </p:nvSpPr>
        <p:spPr>
          <a:xfrm>
            <a:off x="4410075" y="4169664"/>
            <a:ext cx="3657600" cy="196596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20" Type="http://schemas.openxmlformats.org/officeDocument/2006/relationships/slideLayout" Target="../slideLayouts/slideLayout20.xml"/><Relationship Id="rId21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slideLayout" Target="../slideLayouts/slideLayout18.xml"/><Relationship Id="rId19" Type="http://schemas.openxmlformats.org/officeDocument/2006/relationships/slideLayout" Target="../slideLayouts/slideLayout19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98474" y="484094"/>
            <a:ext cx="7556313" cy="1116106"/>
          </a:xfrm>
          <a:prstGeom prst="rect">
            <a:avLst/>
          </a:prstGeom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en-US" smtClean="0"/>
              <a:t>Click to edit Master title style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98474" y="1981200"/>
            <a:ext cx="7556313" cy="4144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795247" y="6423585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D728701E-CAF4-4159-9B3E-41C86DFFA30D}" type="datetimeFigureOut">
              <a:rPr lang="en-US" smtClean="0"/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01706" y="6423585"/>
            <a:ext cx="612289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305800" y="242234"/>
            <a:ext cx="5540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400">
                <a:solidFill>
                  <a:schemeClr val="bg1"/>
                </a:solidFill>
              </a:defRPr>
            </a:lvl1pPr>
          </a:lstStyle>
          <a:p>
            <a:fld id="{162F1D00-BD13-4404-86B0-79703945A0A7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  <p:sldLayoutId id="2147483674" r:id="rId14"/>
    <p:sldLayoutId id="2147483675" r:id="rId15"/>
    <p:sldLayoutId id="2147483676" r:id="rId16"/>
    <p:sldLayoutId id="2147483677" r:id="rId17"/>
    <p:sldLayoutId id="2147483678" r:id="rId18"/>
    <p:sldLayoutId id="2147483679" r:id="rId19"/>
    <p:sldLayoutId id="2147483680" r:id="rId20"/>
  </p:sldLayoutIdLst>
  <p:txStyles>
    <p:titleStyle>
      <a:lvl1pPr algn="l" defTabSz="914400" rtl="0" eaLnBrk="1" latinLnBrk="0" hangingPunct="1">
        <a:spcBef>
          <a:spcPct val="0"/>
        </a:spcBef>
        <a:buNone/>
        <a:defRPr sz="3600" b="0" kern="1200">
          <a:solidFill>
            <a:schemeClr val="accent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spcBef>
          <a:spcPts val="2000"/>
        </a:spcBef>
        <a:buClr>
          <a:schemeClr val="accent1"/>
        </a:buClr>
        <a:buSzPct val="75000"/>
        <a:buFont typeface="Wingdings" pitchFamily="2" charset="2"/>
        <a:buChar char="n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spcBef>
          <a:spcPts val="6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spcBef>
          <a:spcPts val="600"/>
        </a:spcBef>
        <a:buClr>
          <a:schemeClr val="accent1"/>
        </a:buClr>
        <a:buSzPct val="75000"/>
        <a:buFont typeface="Wingdings" pitchFamily="2" charset="2"/>
        <a:buChar char="n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1377950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1603375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1830388" indent="-228600" algn="l" defTabSz="914400" rtl="0" eaLnBrk="1" latinLnBrk="0" hangingPunct="1">
        <a:spcBef>
          <a:spcPct val="20000"/>
        </a:spcBef>
        <a:buClr>
          <a:schemeClr val="accent1">
            <a:lumMod val="60000"/>
            <a:lumOff val="40000"/>
          </a:schemeClr>
        </a:buClr>
        <a:buSzPct val="75000"/>
        <a:buFont typeface="Wingdings" pitchFamily="2" charset="2"/>
        <a:buChar char=""/>
        <a:defRPr lang="en-US" sz="1800" kern="1200" baseline="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057400" indent="-228600" algn="l" defTabSz="914400" rtl="0" eaLnBrk="1" latinLnBrk="0" hangingPunct="1">
        <a:spcBef>
          <a:spcPct val="20000"/>
        </a:spcBef>
        <a:buClr>
          <a:schemeClr val="accent1"/>
        </a:buClr>
        <a:buSzPct val="75000"/>
        <a:buFont typeface="Wingdings" pitchFamily="2" charset="2"/>
        <a:buChar char=""/>
        <a:defRPr lang="en-US" sz="1800" kern="1200" baseline="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67369" y="4624668"/>
            <a:ext cx="8702842" cy="669227"/>
          </a:xfrm>
        </p:spPr>
        <p:txBody>
          <a:bodyPr>
            <a:noAutofit/>
          </a:bodyPr>
          <a:lstStyle/>
          <a:p>
            <a:pPr algn="ctr">
              <a:lnSpc>
                <a:spcPct val="70000"/>
              </a:lnSpc>
            </a:pPr>
            <a:r>
              <a:rPr lang="en-US" sz="3200" dirty="0" smtClean="0"/>
              <a:t/>
            </a:r>
            <a:br>
              <a:rPr lang="en-US" sz="3200" dirty="0" smtClean="0"/>
            </a:br>
            <a:r>
              <a:rPr lang="en-US" sz="3200" dirty="0" smtClean="0"/>
              <a:t>Reading Groups for Johnston’s </a:t>
            </a:r>
            <a:r>
              <a:rPr lang="en-US" sz="3200" i="1" dirty="0" smtClean="0"/>
              <a:t>Opening Minds</a:t>
            </a:r>
            <a:br>
              <a:rPr lang="en-US" sz="3200" i="1" dirty="0" smtClean="0"/>
            </a:br>
            <a:r>
              <a:rPr lang="en-US" sz="2400" i="1" dirty="0" smtClean="0"/>
              <a:t/>
            </a:r>
            <a:br>
              <a:rPr lang="en-US" sz="2400" i="1" dirty="0" smtClean="0"/>
            </a:br>
            <a:r>
              <a:rPr lang="en-US" sz="2400" dirty="0" smtClean="0"/>
              <a:t>BSWP 2012 Invitational Summer Institute, Days #1 and #2</a:t>
            </a:r>
            <a:r>
              <a:rPr lang="en-US" sz="3200" dirty="0" smtClean="0"/>
              <a:t/>
            </a:r>
            <a:br>
              <a:rPr lang="en-US" sz="3200" dirty="0" smtClean="0"/>
            </a:br>
            <a:endParaRPr lang="en-US" sz="3200" dirty="0"/>
          </a:p>
        </p:txBody>
      </p:sp>
    </p:spTree>
    <p:extLst>
      <p:ext uri="{BB962C8B-B14F-4D97-AF65-F5344CB8AC3E}">
        <p14:creationId xmlns:p14="http://schemas.microsoft.com/office/powerpoint/2010/main" val="410913319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Gather Ideas and Evidence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charset="2"/>
              <a:buChar char="q"/>
            </a:pPr>
            <a:r>
              <a:rPr lang="en-US" dirty="0" smtClean="0"/>
              <a:t>Copy down our eight focus questions on the “Socratic Seminar Preparation Guide.”  Make sure to copy them down in order!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Work with your partner (eight o’clock appointment)to prepare for tomorrow’s Socratic Seminar.  Write down your opinions as well as </a:t>
            </a:r>
            <a:r>
              <a:rPr lang="en-US" b="1" u="sng" dirty="0" smtClean="0"/>
              <a:t>specific evidence </a:t>
            </a:r>
            <a:r>
              <a:rPr lang="en-US" dirty="0" smtClean="0"/>
              <a:t>to support your responses.  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Continue to consider these questions tonight.  You are encouraged to add ideas and questions from your friends and family!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08587752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Discuss</a:t>
            </a:r>
            <a:br>
              <a:rPr lang="en-US" dirty="0" smtClean="0"/>
            </a:br>
            <a:r>
              <a:rPr lang="en-US" dirty="0"/>
              <a:t>	</a:t>
            </a:r>
            <a:r>
              <a:rPr lang="en-US" dirty="0" smtClean="0"/>
              <a:t>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981200"/>
            <a:ext cx="7790784" cy="4144963"/>
          </a:xfrm>
        </p:spPr>
        <p:txBody>
          <a:bodyPr>
            <a:normAutofit fontScale="92500" lnSpcReduction="10000"/>
          </a:bodyPr>
          <a:lstStyle/>
          <a:p>
            <a:pPr>
              <a:buFont typeface="Wingdings" charset="2"/>
              <a:buChar char="q"/>
            </a:pPr>
            <a:r>
              <a:rPr lang="en-US" dirty="0" smtClean="0"/>
              <a:t>Review </a:t>
            </a:r>
            <a:r>
              <a:rPr lang="en-US" dirty="0" smtClean="0"/>
              <a:t>the revised </a:t>
            </a:r>
            <a:r>
              <a:rPr lang="en-US" dirty="0" smtClean="0"/>
              <a:t>“Socratic Seminar Rubric” 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Today’s process: </a:t>
            </a:r>
          </a:p>
          <a:p>
            <a:pPr lvl="1">
              <a:buFont typeface="Wingdings" charset="2"/>
              <a:buChar char="q"/>
            </a:pPr>
            <a:r>
              <a:rPr lang="en-US" dirty="0" smtClean="0"/>
              <a:t>The partner (eight o’clock appointment) with a birthday closest to today will enter the center circle.  Make sure you are sitting where you can make eye contact with your partner. </a:t>
            </a:r>
          </a:p>
          <a:p>
            <a:pPr lvl="1">
              <a:buFont typeface="Wingdings" charset="2"/>
              <a:buChar char="q"/>
            </a:pPr>
            <a:r>
              <a:rPr lang="en-US" dirty="0" smtClean="0"/>
              <a:t>As the center circle discusses the first four questions, the outer circle will take notes – both on your partner’s participation and content.</a:t>
            </a:r>
          </a:p>
          <a:p>
            <a:pPr lvl="1">
              <a:buFont typeface="Wingdings" charset="2"/>
              <a:buChar char="q"/>
            </a:pPr>
            <a:r>
              <a:rPr lang="en-US" dirty="0" smtClean="0"/>
              <a:t>After 15 minutes, you will meet with your partner to get/give feedback.</a:t>
            </a:r>
          </a:p>
          <a:p>
            <a:pPr lvl="1">
              <a:buFont typeface="Wingdings" charset="2"/>
              <a:buChar char="q"/>
            </a:pPr>
            <a:r>
              <a:rPr lang="en-US" dirty="0" smtClean="0"/>
              <a:t>After 30 minutes have passed, you will switch places with your partner and then we will repeat the process with the last four questions.  </a:t>
            </a:r>
          </a:p>
          <a:p>
            <a:pPr lvl="1">
              <a:buFont typeface="Wingdings" charset="2"/>
              <a:buChar char="q"/>
            </a:pPr>
            <a:r>
              <a:rPr lang="en-US" dirty="0" smtClean="0"/>
              <a:t>We will conclude the discussion by exploring our central question as a whole group.</a:t>
            </a:r>
          </a:p>
          <a:p>
            <a:pPr lvl="1">
              <a:buFont typeface="Wingdings" charset="2"/>
              <a:buChar char="q"/>
            </a:pPr>
            <a:r>
              <a:rPr lang="en-US" dirty="0" smtClean="0"/>
              <a:t>At the end of the seminar, you will meet with your partner to identify achievements and set goals.</a:t>
            </a:r>
          </a:p>
          <a:p>
            <a:pPr lvl="1">
              <a:buFont typeface="Wingdings" charset="2"/>
              <a:buChar char="q"/>
            </a:pPr>
            <a:endParaRPr lang="en-US" dirty="0" smtClean="0"/>
          </a:p>
          <a:p>
            <a:pPr marL="0" indent="0">
              <a:buNone/>
            </a:pPr>
            <a:endParaRPr lang="en-US" dirty="0" smtClean="0"/>
          </a:p>
          <a:p>
            <a:pPr>
              <a:buFont typeface="Wingdings" charset="2"/>
              <a:buChar char="q"/>
            </a:pPr>
            <a:endParaRPr lang="en-US" dirty="0" smtClean="0"/>
          </a:p>
          <a:p>
            <a:pPr>
              <a:buFont typeface="Wingdings" charset="2"/>
              <a:buChar char="q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295263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Debrief: </a:t>
            </a:r>
            <a:r>
              <a:rPr lang="en-US" dirty="0" smtClean="0"/>
              <a:t>Content and Process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Content: </a:t>
            </a:r>
            <a:endParaRPr lang="en-US" dirty="0" smtClean="0"/>
          </a:p>
          <a:p>
            <a:pPr lvl="1">
              <a:buFont typeface="Wingdings" charset="2"/>
              <a:buChar char="q"/>
            </a:pPr>
            <a:r>
              <a:rPr lang="en-US" dirty="0" smtClean="0"/>
              <a:t>What are your big takeaways?</a:t>
            </a:r>
          </a:p>
          <a:p>
            <a:pPr lvl="1">
              <a:spcBef>
                <a:spcPts val="1200"/>
              </a:spcBef>
              <a:buFont typeface="Wingdings" charset="2"/>
              <a:buChar char="q"/>
            </a:pPr>
            <a:r>
              <a:rPr lang="en-US" dirty="0" smtClean="0"/>
              <a:t>What questions persist? </a:t>
            </a:r>
            <a:endParaRPr lang="en-US" dirty="0" smtClean="0"/>
          </a:p>
          <a:p>
            <a:pPr lvl="1">
              <a:spcBef>
                <a:spcPts val="1200"/>
              </a:spcBef>
              <a:buFont typeface="Wingdings" charset="2"/>
              <a:buChar char="q"/>
            </a:pPr>
            <a:endParaRPr lang="en-US" dirty="0" smtClean="0"/>
          </a:p>
          <a:p>
            <a:pPr marL="0" indent="0">
              <a:spcBef>
                <a:spcPts val="1200"/>
              </a:spcBef>
              <a:buNone/>
            </a:pPr>
            <a:r>
              <a:rPr lang="en-US" dirty="0" smtClean="0"/>
              <a:t>Process: </a:t>
            </a:r>
          </a:p>
          <a:p>
            <a:pPr lvl="1">
              <a:buFont typeface="Wingdings" charset="2"/>
              <a:buChar char="q"/>
            </a:pPr>
            <a:r>
              <a:rPr lang="en-US" dirty="0" smtClean="0"/>
              <a:t>How did this process affirm you as a learner? </a:t>
            </a:r>
          </a:p>
          <a:p>
            <a:pPr lvl="1">
              <a:buFont typeface="Wingdings" charset="2"/>
              <a:buChar char="q"/>
            </a:pPr>
            <a:r>
              <a:rPr lang="en-US" dirty="0" smtClean="0"/>
              <a:t>How did this process challenge you as a learner? </a:t>
            </a:r>
          </a:p>
          <a:p>
            <a:pPr lvl="1">
              <a:buFont typeface="Wingdings" charset="2"/>
              <a:buChar char="q"/>
            </a:pPr>
            <a:r>
              <a:rPr lang="en-US" dirty="0" smtClean="0"/>
              <a:t>What did you learn about yourself through this process? 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300341596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Debrief: Purposes for Our Students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ea"/>
              <a:buAutoNum type="circleNumDbPlain"/>
            </a:pPr>
            <a:r>
              <a:rPr lang="en-US" dirty="0" smtClean="0"/>
              <a:t>Explore </a:t>
            </a:r>
            <a:r>
              <a:rPr lang="en-US" dirty="0"/>
              <a:t>content and connect it to your </a:t>
            </a:r>
            <a:r>
              <a:rPr lang="en-US" dirty="0" smtClean="0"/>
              <a:t>inquiry.</a:t>
            </a:r>
            <a:endParaRPr lang="en-US" dirty="0"/>
          </a:p>
          <a:p>
            <a:pPr marL="457200" indent="-457200">
              <a:buFont typeface="+mj-ea"/>
              <a:buAutoNum type="circleNumDbPlain"/>
            </a:pPr>
            <a:r>
              <a:rPr lang="en-US" dirty="0"/>
              <a:t>Develop reading, writing, speaking, listening, and critical thinking </a:t>
            </a:r>
            <a:r>
              <a:rPr lang="en-US" dirty="0" smtClean="0"/>
              <a:t>skills.</a:t>
            </a:r>
            <a:endParaRPr lang="en-US" dirty="0"/>
          </a:p>
          <a:p>
            <a:pPr marL="457200" indent="-457200">
              <a:buFont typeface="+mj-ea"/>
              <a:buAutoNum type="circleNumDbPlain"/>
            </a:pPr>
            <a:r>
              <a:rPr lang="en-US" dirty="0"/>
              <a:t>Build an authentic learning community among your </a:t>
            </a:r>
            <a:r>
              <a:rPr lang="en-US" dirty="0" smtClean="0"/>
              <a:t>students.</a:t>
            </a:r>
            <a:endParaRPr lang="en-US" dirty="0"/>
          </a:p>
          <a:p>
            <a:pPr marL="457200" indent="-457200">
              <a:buFont typeface="+mj-ea"/>
              <a:buAutoNum type="circleNumDbPlain"/>
            </a:pPr>
            <a:r>
              <a:rPr lang="en-US" dirty="0"/>
              <a:t>Provide opportunities to learn how to effectively participate in our democracy</a:t>
            </a:r>
            <a:r>
              <a:rPr lang="en-US" dirty="0" smtClean="0"/>
              <a:t>!</a:t>
            </a:r>
          </a:p>
          <a:p>
            <a:pPr marL="457200" indent="-457200">
              <a:buFont typeface="+mj-ea"/>
              <a:buAutoNum type="circleNumDbPlain"/>
            </a:pPr>
            <a:r>
              <a:rPr lang="en-US" dirty="0" smtClean="0"/>
              <a:t>What else?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36826467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Debrief: </a:t>
            </a:r>
            <a:r>
              <a:rPr lang="en-US" dirty="0" smtClean="0"/>
              <a:t>Implementation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 smtClean="0"/>
              <a:t>Journal Write: 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How could you use this strategy in your classroom? 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How does this strategy help your students meet the Common Core State Standards? 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How does this view of student speaking and listening align with your beliefs about what makes for a significant teaching and learning experience?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What can you learn about students’ conceptual understanding through the different stages of this process? </a:t>
            </a:r>
          </a:p>
        </p:txBody>
      </p:sp>
    </p:spTree>
    <p:extLst>
      <p:ext uri="{BB962C8B-B14F-4D97-AF65-F5344CB8AC3E}">
        <p14:creationId xmlns:p14="http://schemas.microsoft.com/office/powerpoint/2010/main" val="761003685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Becoming Learners and Citizens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dirty="0" smtClean="0"/>
              <a:t>“For intellectual development, the most powerful lever comes when children disagree and take each other seriously.”</a:t>
            </a:r>
          </a:p>
          <a:p>
            <a:pPr marL="0" indent="0" algn="ctr">
              <a:buNone/>
            </a:pPr>
            <a:r>
              <a:rPr lang="en-US" sz="1400" dirty="0" smtClean="0"/>
              <a:t>~Peter Johnston</a:t>
            </a:r>
          </a:p>
          <a:p>
            <a:pPr marL="0" indent="0" algn="ctr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dirty="0" smtClean="0"/>
              <a:t>“When people expect to disagree and to explain their position, have a reasonable tolerance for and expectation of uncertainty, understand the value of listening to others . . . they are well prepared for a strong democracy.”</a:t>
            </a:r>
          </a:p>
          <a:p>
            <a:pPr marL="0" indent="0" algn="ctr">
              <a:buNone/>
            </a:pPr>
            <a:r>
              <a:rPr lang="en-US" sz="1400" dirty="0" smtClean="0"/>
              <a:t>~Peter Johnston </a:t>
            </a:r>
            <a:endParaRPr lang="en-US" sz="1400" dirty="0"/>
          </a:p>
        </p:txBody>
      </p:sp>
    </p:spTree>
    <p:extLst>
      <p:ext uri="{BB962C8B-B14F-4D97-AF65-F5344CB8AC3E}">
        <p14:creationId xmlns:p14="http://schemas.microsoft.com/office/powerpoint/2010/main" val="1158616238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Socratic Seminar: Purpose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4" y="1981200"/>
            <a:ext cx="7556313" cy="4489116"/>
          </a:xfrm>
        </p:spPr>
        <p:txBody>
          <a:bodyPr>
            <a:normAutofit/>
          </a:bodyPr>
          <a:lstStyle/>
          <a:p>
            <a:pPr marL="457200" indent="-457200">
              <a:buFont typeface="+mj-ea"/>
              <a:buAutoNum type="circleNumDbPlain"/>
            </a:pPr>
            <a:r>
              <a:rPr lang="en-US" dirty="0" smtClean="0"/>
              <a:t>Explore </a:t>
            </a:r>
            <a:r>
              <a:rPr lang="en-US" dirty="0" smtClean="0"/>
              <a:t>content (Johnston’s </a:t>
            </a:r>
            <a:r>
              <a:rPr lang="en-US" i="1" dirty="0" smtClean="0"/>
              <a:t>Opening Minds) </a:t>
            </a:r>
            <a:r>
              <a:rPr lang="en-US" dirty="0" smtClean="0"/>
              <a:t>and connect it to our </a:t>
            </a:r>
            <a:r>
              <a:rPr lang="en-US" dirty="0" smtClean="0"/>
              <a:t>inquiry.</a:t>
            </a:r>
            <a:endParaRPr lang="en-US" dirty="0" smtClean="0"/>
          </a:p>
          <a:p>
            <a:pPr marL="457200" indent="-457200">
              <a:buFont typeface="+mj-ea"/>
              <a:buAutoNum type="circleNumDbPlain"/>
            </a:pPr>
            <a:r>
              <a:rPr lang="en-US" dirty="0" smtClean="0"/>
              <a:t>Learn a super strategy you </a:t>
            </a:r>
            <a:r>
              <a:rPr lang="en-US" dirty="0"/>
              <a:t>c</a:t>
            </a:r>
            <a:r>
              <a:rPr lang="en-US" dirty="0" smtClean="0"/>
              <a:t>an </a:t>
            </a:r>
            <a:r>
              <a:rPr lang="en-US" dirty="0"/>
              <a:t>i</a:t>
            </a:r>
            <a:r>
              <a:rPr lang="en-US" dirty="0" smtClean="0"/>
              <a:t>mplement in your </a:t>
            </a:r>
            <a:r>
              <a:rPr lang="en-US" dirty="0" smtClean="0"/>
              <a:t>classroom.</a:t>
            </a:r>
            <a:endParaRPr lang="en-US" dirty="0" smtClean="0"/>
          </a:p>
          <a:p>
            <a:pPr marL="457200" indent="-457200">
              <a:buFont typeface="+mj-ea"/>
              <a:buAutoNum type="circleNumDbPlain"/>
            </a:pPr>
            <a:r>
              <a:rPr lang="en-US" dirty="0" smtClean="0"/>
              <a:t>Develop our learning </a:t>
            </a:r>
            <a:r>
              <a:rPr lang="en-US" dirty="0" smtClean="0"/>
              <a:t>community.</a:t>
            </a:r>
            <a:endParaRPr lang="en-US" dirty="0" smtClean="0"/>
          </a:p>
          <a:p>
            <a:pPr marL="0" indent="0">
              <a:buNone/>
            </a:pPr>
            <a:endParaRPr lang="en-US" sz="500" dirty="0"/>
          </a:p>
        </p:txBody>
      </p:sp>
    </p:spTree>
    <p:extLst>
      <p:ext uri="{BB962C8B-B14F-4D97-AF65-F5344CB8AC3E}">
        <p14:creationId xmlns:p14="http://schemas.microsoft.com/office/powerpoint/2010/main" val="267139630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Socratic Seminar: Process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457200" indent="-457200">
              <a:buFont typeface="+mj-ea"/>
              <a:buAutoNum type="circleNumDbPlain"/>
            </a:pPr>
            <a:r>
              <a:rPr lang="en-US" dirty="0" smtClean="0"/>
              <a:t>Establish discussion norms</a:t>
            </a:r>
          </a:p>
          <a:p>
            <a:pPr marL="457200" indent="-457200">
              <a:buFont typeface="+mj-ea"/>
              <a:buAutoNum type="circleNumDbPlain"/>
            </a:pPr>
            <a:r>
              <a:rPr lang="en-US" dirty="0" smtClean="0"/>
              <a:t>Generate questions</a:t>
            </a:r>
          </a:p>
          <a:p>
            <a:pPr marL="457200" indent="-457200">
              <a:buFont typeface="+mj-ea"/>
              <a:buAutoNum type="circleNumDbPlain"/>
            </a:pPr>
            <a:r>
              <a:rPr lang="en-US" dirty="0" smtClean="0"/>
              <a:t>Gather ideas and evidence</a:t>
            </a:r>
          </a:p>
          <a:p>
            <a:pPr marL="457200" indent="-457200">
              <a:buFont typeface="+mj-ea"/>
              <a:buAutoNum type="circleNumDbPlain"/>
            </a:pPr>
            <a:r>
              <a:rPr lang="en-US" dirty="0" smtClean="0"/>
              <a:t>Discuss</a:t>
            </a:r>
          </a:p>
          <a:p>
            <a:pPr marL="457200" indent="-457200">
              <a:buFont typeface="+mj-ea"/>
              <a:buAutoNum type="circleNumDbPlain"/>
            </a:pPr>
            <a:r>
              <a:rPr lang="en-US" dirty="0" smtClean="0"/>
              <a:t>Debrief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851718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Establish Discussion Norms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spcBef>
                <a:spcPts val="600"/>
              </a:spcBef>
              <a:buNone/>
            </a:pPr>
            <a:r>
              <a:rPr lang="en-US" dirty="0" smtClean="0"/>
              <a:t>Journal Write:</a:t>
            </a:r>
          </a:p>
          <a:p>
            <a:pPr marL="0" indent="0">
              <a:spcBef>
                <a:spcPts val="600"/>
              </a:spcBef>
              <a:buNone/>
            </a:pPr>
            <a:endParaRPr lang="en-US" dirty="0" smtClean="0"/>
          </a:p>
          <a:p>
            <a:pPr lvl="1">
              <a:spcBef>
                <a:spcPts val="0"/>
              </a:spcBef>
              <a:buFont typeface="Wingdings" charset="2"/>
              <a:buChar char="q"/>
            </a:pPr>
            <a:r>
              <a:rPr lang="en-US" dirty="0" smtClean="0"/>
              <a:t>What does an ideal class discussion look and sound like?</a:t>
            </a:r>
          </a:p>
          <a:p>
            <a:pPr marL="228600" lvl="1" indent="0">
              <a:spcBef>
                <a:spcPts val="0"/>
              </a:spcBef>
              <a:buNone/>
            </a:pPr>
            <a:r>
              <a:rPr lang="en-US" dirty="0" smtClean="0"/>
              <a:t>  </a:t>
            </a:r>
          </a:p>
          <a:p>
            <a:pPr lvl="2">
              <a:spcBef>
                <a:spcPts val="0"/>
              </a:spcBef>
              <a:buFont typeface="Wingdings" charset="2"/>
              <a:buChar char="§"/>
            </a:pPr>
            <a:r>
              <a:rPr lang="en-US" dirty="0" smtClean="0"/>
              <a:t>How do you know that students are engaged? </a:t>
            </a:r>
          </a:p>
          <a:p>
            <a:pPr lvl="2">
              <a:buFont typeface="Wingdings" charset="2"/>
              <a:buChar char="§"/>
            </a:pPr>
            <a:r>
              <a:rPr lang="en-US" dirty="0" smtClean="0"/>
              <a:t>What do students say?</a:t>
            </a:r>
          </a:p>
          <a:p>
            <a:pPr lvl="2">
              <a:buFont typeface="Wingdings" charset="2"/>
              <a:buChar char="§"/>
            </a:pPr>
            <a:r>
              <a:rPr lang="en-US" dirty="0" smtClean="0"/>
              <a:t>How do students show they are listening? </a:t>
            </a:r>
          </a:p>
          <a:p>
            <a:pPr lvl="1">
              <a:buFont typeface="Wingdings" charset="2"/>
              <a:buChar char="§"/>
            </a:pPr>
            <a:endParaRPr lang="en-US" dirty="0"/>
          </a:p>
          <a:p>
            <a:pPr marL="228600" lvl="1" indent="0">
              <a:buNone/>
            </a:pP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910925024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Establish Discussion Norms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spcBef>
                <a:spcPts val="600"/>
              </a:spcBef>
              <a:buNone/>
            </a:pPr>
            <a:r>
              <a:rPr lang="en-US" dirty="0" smtClean="0"/>
              <a:t>Group Brainstorm:</a:t>
            </a:r>
          </a:p>
          <a:p>
            <a:pPr>
              <a:spcBef>
                <a:spcPts val="600"/>
              </a:spcBef>
            </a:pPr>
            <a:endParaRPr lang="en-US" dirty="0" smtClean="0"/>
          </a:p>
          <a:p>
            <a:pPr lvl="1">
              <a:buFont typeface="Wingdings" charset="2"/>
              <a:buChar char="q"/>
            </a:pPr>
            <a:r>
              <a:rPr lang="en-US" dirty="0" smtClean="0"/>
              <a:t>What does effective listening look and sound like? </a:t>
            </a:r>
          </a:p>
          <a:p>
            <a:pPr lvl="1">
              <a:buFont typeface="Wingdings" charset="2"/>
              <a:buChar char="q"/>
            </a:pPr>
            <a:endParaRPr lang="en-US" dirty="0"/>
          </a:p>
          <a:p>
            <a:pPr lvl="1">
              <a:buFont typeface="Wingdings" charset="2"/>
              <a:buChar char="q"/>
            </a:pPr>
            <a:r>
              <a:rPr lang="en-US" dirty="0" smtClean="0"/>
              <a:t>What does effective speaking look and sound like? </a:t>
            </a:r>
          </a:p>
          <a:p>
            <a:pPr marL="228600" lvl="1" indent="0">
              <a:buNone/>
            </a:pPr>
            <a:endParaRPr lang="en-US" dirty="0"/>
          </a:p>
          <a:p>
            <a:pPr marL="2286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40484341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Establish Discussion Norms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charset="2"/>
              <a:buChar char="q"/>
            </a:pPr>
            <a:r>
              <a:rPr lang="en-US" dirty="0" smtClean="0"/>
              <a:t>With your partner (six o’clock appointment), compare the “Socratic Seminar Rubric – Draft” to the listening and speaking criteria we developed.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Revise the rubric. 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Share and discuss possible revisions with the whole group.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Keep these criteria in mind as you prepare for and participate in the Socratic Seminar.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89083469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Generate Questions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98473" y="1981200"/>
            <a:ext cx="8293163" cy="4144963"/>
          </a:xfrm>
        </p:spPr>
        <p:txBody>
          <a:bodyPr/>
          <a:lstStyle/>
          <a:p>
            <a:pPr marL="0" indent="0" algn="ctr">
              <a:buNone/>
            </a:pPr>
            <a:r>
              <a:rPr lang="en-US" dirty="0" smtClean="0"/>
              <a:t>Our Inquiry:  </a:t>
            </a:r>
          </a:p>
          <a:p>
            <a:pPr marL="0" indent="0" algn="ctr">
              <a:buNone/>
            </a:pPr>
            <a:r>
              <a:rPr lang="en-US" dirty="0" smtClean="0"/>
              <a:t>What makes for a significant teaching and learning experience? 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In your small group (find your seven o’clock appointment and join with another pair), review </a:t>
            </a:r>
            <a:r>
              <a:rPr lang="en-US" i="1" dirty="0" smtClean="0"/>
              <a:t>Opening Minds</a:t>
            </a:r>
            <a:r>
              <a:rPr lang="en-US" dirty="0" smtClean="0"/>
              <a:t> and generate discussion questions that you are eager to dig into and that also connect to our inquiry. </a:t>
            </a:r>
          </a:p>
          <a:p>
            <a:pPr lvl="1">
              <a:buFont typeface="Wingdings" charset="2"/>
              <a:buChar char="§"/>
            </a:pPr>
            <a:r>
              <a:rPr lang="en-US" dirty="0" smtClean="0"/>
              <a:t>Example: How can we help students learn to value risk? (Greg W.)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Document the questions your group generates on chart paper.  </a:t>
            </a:r>
          </a:p>
          <a:p>
            <a:pPr>
              <a:buFont typeface="Wingdings" charset="2"/>
              <a:buChar char="q"/>
            </a:pPr>
            <a:r>
              <a:rPr lang="en-US" dirty="0" smtClean="0"/>
              <a:t>When you are finished, hang your poster on the wall.  </a:t>
            </a:r>
          </a:p>
          <a:p>
            <a:pPr marL="0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30361816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Generate Questions	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spcBef>
                <a:spcPts val="600"/>
              </a:spcBef>
              <a:buNone/>
            </a:pPr>
            <a:r>
              <a:rPr lang="en-US" dirty="0" smtClean="0"/>
              <a:t>Gallery Walk </a:t>
            </a:r>
          </a:p>
          <a:p>
            <a:pPr marL="0" indent="0">
              <a:spcBef>
                <a:spcPts val="600"/>
              </a:spcBef>
              <a:buNone/>
            </a:pPr>
            <a:endParaRPr lang="en-US" dirty="0" smtClean="0"/>
          </a:p>
          <a:p>
            <a:pPr lvl="1">
              <a:buFont typeface="Wingdings" charset="2"/>
              <a:buChar char="q"/>
            </a:pPr>
            <a:r>
              <a:rPr lang="en-US" dirty="0" smtClean="0"/>
              <a:t>Silently read each group’s list of questions.  </a:t>
            </a:r>
          </a:p>
          <a:p>
            <a:pPr marL="228600" lvl="1" indent="0">
              <a:buNone/>
            </a:pPr>
            <a:endParaRPr lang="en-US" dirty="0" smtClean="0"/>
          </a:p>
          <a:p>
            <a:pPr lvl="1">
              <a:buFont typeface="Wingdings" charset="2"/>
              <a:buChar char="q"/>
            </a:pPr>
            <a:r>
              <a:rPr lang="en-US" dirty="0" smtClean="0"/>
              <a:t>For each poster, “</a:t>
            </a:r>
            <a:r>
              <a:rPr lang="en-US" dirty="0"/>
              <a:t>v</a:t>
            </a:r>
            <a:r>
              <a:rPr lang="en-US" dirty="0" smtClean="0"/>
              <a:t>ote” for the question you are most interested in discussing by placing a tally mark next to it.  You can only choose one question per poster!</a:t>
            </a:r>
          </a:p>
          <a:p>
            <a:pPr lvl="1">
              <a:buFont typeface="Wingdings" charset="2"/>
              <a:buChar char="q"/>
            </a:pPr>
            <a:endParaRPr lang="en-US" dirty="0"/>
          </a:p>
          <a:p>
            <a:pPr lvl="1">
              <a:buFont typeface="Wingdings" charset="2"/>
              <a:buChar char="q"/>
            </a:pPr>
            <a:r>
              <a:rPr lang="en-US" dirty="0" smtClean="0"/>
              <a:t>We will </a:t>
            </a:r>
            <a:r>
              <a:rPr lang="en-US" dirty="0" smtClean="0"/>
              <a:t>focus on discussing </a:t>
            </a:r>
            <a:r>
              <a:rPr lang="en-US" dirty="0" smtClean="0"/>
              <a:t>the </a:t>
            </a:r>
            <a:r>
              <a:rPr lang="en-US" dirty="0" smtClean="0"/>
              <a:t>top eight questions during our Socratic Seminar. </a:t>
            </a:r>
          </a:p>
          <a:p>
            <a:pPr lvl="1">
              <a:buFont typeface="Wingdings" charset="2"/>
              <a:buChar char="q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3314883"/>
      </p:ext>
    </p:extLst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Advantage">
  <a:themeElements>
    <a:clrScheme name="Advantage">
      <a:dk1>
        <a:sysClr val="windowText" lastClr="000000"/>
      </a:dk1>
      <a:lt1>
        <a:sysClr val="window" lastClr="FFFFFF"/>
      </a:lt1>
      <a:dk2>
        <a:srgbClr val="2B142D"/>
      </a:dk2>
      <a:lt2>
        <a:srgbClr val="C3AFCC"/>
      </a:lt2>
      <a:accent1>
        <a:srgbClr val="663366"/>
      </a:accent1>
      <a:accent2>
        <a:srgbClr val="330F42"/>
      </a:accent2>
      <a:accent3>
        <a:srgbClr val="666699"/>
      </a:accent3>
      <a:accent4>
        <a:srgbClr val="999966"/>
      </a:accent4>
      <a:accent5>
        <a:srgbClr val="F7901E"/>
      </a:accent5>
      <a:accent6>
        <a:srgbClr val="A3A101"/>
      </a:accent6>
      <a:hlink>
        <a:srgbClr val="BC5FBC"/>
      </a:hlink>
      <a:folHlink>
        <a:srgbClr val="9775A7"/>
      </a:folHlink>
    </a:clrScheme>
    <a:fontScheme name="Advantage">
      <a:majorFont>
        <a:latin typeface="Rockwell"/>
        <a:ea typeface=""/>
        <a:cs typeface=""/>
        <a:font script="Jpan" typeface="ＭＳ ゴシック"/>
      </a:majorFont>
      <a:minorFont>
        <a:latin typeface="Rockwell"/>
        <a:ea typeface=""/>
        <a:cs typeface=""/>
        <a:font script="Jpan" typeface="ＭＳ ゴシック"/>
      </a:minorFont>
    </a:fontScheme>
    <a:fmtScheme name="Advantage">
      <a: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6000000" scaled="1"/>
        </a:gradFill>
        <a:gradFill rotWithShape="1">
          <a:gsLst>
            <a:gs pos="0">
              <a:schemeClr val="phClr">
                <a:shade val="40000"/>
                <a:alpha val="100000"/>
                <a:satMod val="150000"/>
                <a:lumMod val="100000"/>
              </a:schemeClr>
            </a:gs>
            <a:gs pos="100000">
              <a:schemeClr val="phClr">
                <a:tint val="70000"/>
                <a:shade val="100000"/>
                <a:alpha val="100000"/>
                <a:satMod val="200000"/>
                <a:lumMod val="100000"/>
              </a:schemeClr>
            </a:gs>
          </a:gsLst>
          <a:lin ang="5400000" scaled="1"/>
        </a:gra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50800" dist="25400" dir="13500000">
              <a:srgbClr val="FFFFFF">
                <a:alpha val="75000"/>
              </a:srgbClr>
            </a:innerShdw>
            <a:outerShdw blurRad="63500" dist="25400" dir="5400000" rotWithShape="0">
              <a:srgbClr val="808080">
                <a:alpha val="75000"/>
              </a:srgbClr>
            </a:outerShdw>
          </a:effectLst>
        </a:effectStyle>
        <a:effectStyle>
          <a:effectLst/>
          <a:scene3d>
            <a:camera prst="orthographicFront">
              <a:rot lat="0" lon="0" rev="0"/>
            </a:camera>
            <a:lightRig rig="twoPt" dir="tl">
              <a:rot lat="0" lon="0" rev="4500000"/>
            </a:lightRig>
          </a:scene3d>
          <a:sp3d>
            <a:bevelT w="635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1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Advantage.thmx</Template>
  <TotalTime>174</TotalTime>
  <Words>798</Words>
  <Application>Microsoft Macintosh PowerPoint</Application>
  <PresentationFormat>On-screen Show (4:3)</PresentationFormat>
  <Paragraphs>87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Advantage</vt:lpstr>
      <vt:lpstr> Reading Groups for Johnston’s Opening Minds  BSWP 2012 Invitational Summer Institute, Days #1 and #2 </vt:lpstr>
      <vt:lpstr>Becoming Learners and Citizens </vt:lpstr>
      <vt:lpstr>Socratic Seminar: Purpose </vt:lpstr>
      <vt:lpstr>Socratic Seminar: Process</vt:lpstr>
      <vt:lpstr>Establish Discussion Norms</vt:lpstr>
      <vt:lpstr>Establish Discussion Norms</vt:lpstr>
      <vt:lpstr>Establish Discussion Norms</vt:lpstr>
      <vt:lpstr>Generate Questions</vt:lpstr>
      <vt:lpstr>Generate Questions </vt:lpstr>
      <vt:lpstr>Gather Ideas and Evidence</vt:lpstr>
      <vt:lpstr>Discuss   </vt:lpstr>
      <vt:lpstr>Debrief: Content and Process</vt:lpstr>
      <vt:lpstr>Debrief: Purposes for Our Students</vt:lpstr>
      <vt:lpstr>Debrief: Implementation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Socratic Seminar: What Makes for a Significant Teaching and Learning Experience? </dc:title>
  <dc:creator>Jessica Marie Westhoff</dc:creator>
  <cp:lastModifiedBy>Jessica Marie Westhoff</cp:lastModifiedBy>
  <cp:revision>35</cp:revision>
  <dcterms:created xsi:type="dcterms:W3CDTF">2012-06-06T02:15:29Z</dcterms:created>
  <dcterms:modified xsi:type="dcterms:W3CDTF">2012-06-07T01:30:38Z</dcterms:modified>
</cp:coreProperties>
</file>

<file path=docProps/thumbnail.jpeg>
</file>