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20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69" y="4624668"/>
            <a:ext cx="8702842" cy="669227"/>
          </a:xfrm>
        </p:spPr>
        <p:txBody>
          <a:bodyPr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Reading Groups for Johnston’s </a:t>
            </a:r>
            <a:r>
              <a:rPr lang="en-US" sz="3200" i="1" dirty="0" smtClean="0"/>
              <a:t>Opening Minds</a:t>
            </a:r>
            <a:br>
              <a:rPr lang="en-US" sz="3200" i="1" dirty="0" smtClean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dirty="0" smtClean="0"/>
              <a:t>BSWP 2012 Invitational Summer Institute, Days #1 and #2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0913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 Ideas and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/>
              <a:t>Copy down our eight focus questions on the “Socratic Seminar Preparation Guide.”  Make sure to copy them down in order!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Work with your partner (eight o’clock appointment)to prepare for tomorrow’s Socratic Seminar.  Write down your opinions as well as </a:t>
            </a:r>
            <a:r>
              <a:rPr lang="en-US" b="1" u="sng" dirty="0" smtClean="0"/>
              <a:t>specific evidence </a:t>
            </a:r>
            <a:r>
              <a:rPr lang="en-US" dirty="0" smtClean="0"/>
              <a:t>to support your responses. 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Continue to consider these questions tonight.  You are encouraged to add ideas and questions from your friends and family!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87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790784" cy="4144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q"/>
            </a:pPr>
            <a:r>
              <a:rPr lang="en-US" dirty="0" smtClean="0"/>
              <a:t>Review </a:t>
            </a:r>
            <a:r>
              <a:rPr lang="en-US" dirty="0" smtClean="0"/>
              <a:t>the revised </a:t>
            </a:r>
            <a:r>
              <a:rPr lang="en-US" dirty="0" smtClean="0"/>
              <a:t>“Socratic Seminar Rubric”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Today’s process: 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The partner (eight o’clock appointment) with a birthday closest to today will enter the center circle.  Make sure you are sitting where you can make eye contact with your partner. 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As the center circle discusses the first four questions, the outer circle will take notes – both on your partner’s participation and content.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After 15 minutes, you will meet with your partner to get/give feedback.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After 30 minutes have passed, you will switch places with your partner and then we will repeat the process with the last four questions.  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We will conclude the discussion by exploring our central question as a whole group.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At the end of the seminar, you will meet with your partner to identify achievements and set goals.</a:t>
            </a:r>
          </a:p>
          <a:p>
            <a:pPr lvl="1">
              <a:buFont typeface="Wingdings" charset="2"/>
              <a:buChar char="q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526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Debrief: </a:t>
            </a:r>
            <a:r>
              <a:rPr lang="en-US" dirty="0" smtClean="0"/>
              <a:t>Content and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Content: </a:t>
            </a:r>
            <a:endParaRPr lang="en-US" dirty="0" smtClean="0"/>
          </a:p>
          <a:p>
            <a:pPr lvl="1">
              <a:buFont typeface="Wingdings" charset="2"/>
              <a:buChar char="q"/>
            </a:pPr>
            <a:r>
              <a:rPr lang="en-US" dirty="0" smtClean="0"/>
              <a:t>What are your big takeaways?</a:t>
            </a:r>
          </a:p>
          <a:p>
            <a:pPr lvl="1">
              <a:spcBef>
                <a:spcPts val="1200"/>
              </a:spcBef>
              <a:buFont typeface="Wingdings" charset="2"/>
              <a:buChar char="q"/>
            </a:pPr>
            <a:r>
              <a:rPr lang="en-US" dirty="0" smtClean="0"/>
              <a:t>What questions persist? </a:t>
            </a:r>
            <a:endParaRPr lang="en-US" dirty="0" smtClean="0"/>
          </a:p>
          <a:p>
            <a:pPr lvl="1">
              <a:spcBef>
                <a:spcPts val="1200"/>
              </a:spcBef>
              <a:buFont typeface="Wingdings" charset="2"/>
              <a:buChar char="q"/>
            </a:pPr>
            <a:endParaRPr lang="en-US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dirty="0" smtClean="0"/>
              <a:t>Process: 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How did this process affirm you as a learner? 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How did this process challenge you as a learner? 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What did you learn about yourself through this process?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341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Debrief: Purposes for Our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Explore </a:t>
            </a:r>
            <a:r>
              <a:rPr lang="en-US" dirty="0"/>
              <a:t>content and connect it to your </a:t>
            </a:r>
            <a:r>
              <a:rPr lang="en-US" dirty="0" smtClean="0"/>
              <a:t>inquiry.</a:t>
            </a:r>
            <a:endParaRPr lang="en-US" dirty="0"/>
          </a:p>
          <a:p>
            <a:pPr marL="457200" indent="-457200">
              <a:buFont typeface="+mj-ea"/>
              <a:buAutoNum type="circleNumDbPlain"/>
            </a:pPr>
            <a:r>
              <a:rPr lang="en-US" dirty="0"/>
              <a:t>Develop reading, writing, speaking, listening, and critical thinking </a:t>
            </a:r>
            <a:r>
              <a:rPr lang="en-US" dirty="0" smtClean="0"/>
              <a:t>skills.</a:t>
            </a:r>
            <a:endParaRPr lang="en-US" dirty="0"/>
          </a:p>
          <a:p>
            <a:pPr marL="457200" indent="-457200">
              <a:buFont typeface="+mj-ea"/>
              <a:buAutoNum type="circleNumDbPlain"/>
            </a:pPr>
            <a:r>
              <a:rPr lang="en-US" dirty="0"/>
              <a:t>Build an authentic learning community among your </a:t>
            </a:r>
            <a:r>
              <a:rPr lang="en-US" dirty="0" smtClean="0"/>
              <a:t>students.</a:t>
            </a:r>
            <a:endParaRPr lang="en-US" dirty="0"/>
          </a:p>
          <a:p>
            <a:pPr marL="457200" indent="-457200">
              <a:buFont typeface="+mj-ea"/>
              <a:buAutoNum type="circleNumDbPlain"/>
            </a:pPr>
            <a:r>
              <a:rPr lang="en-US" dirty="0"/>
              <a:t>Provide opportunities to learn how to effectively participate in our democracy</a:t>
            </a:r>
            <a:r>
              <a:rPr lang="en-US" dirty="0" smtClean="0"/>
              <a:t>!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What else?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826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Debrief: </a:t>
            </a:r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Journal Write: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How could you use this strategy in your classroom?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How does this strategy help your students meet the Common Core State Standards?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How does this view of student speaking and listening align with your beliefs about what makes for a significant teaching and learning experience?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What can you learn about students’ conceptual understanding through the different stages of this process? </a:t>
            </a:r>
          </a:p>
        </p:txBody>
      </p:sp>
    </p:spTree>
    <p:extLst>
      <p:ext uri="{BB962C8B-B14F-4D97-AF65-F5344CB8AC3E}">
        <p14:creationId xmlns:p14="http://schemas.microsoft.com/office/powerpoint/2010/main" val="76100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Becoming Learners and Citizens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“For intellectual development, the most powerful lever comes when children disagree and take each other seriously.”</a:t>
            </a:r>
          </a:p>
          <a:p>
            <a:pPr marL="0" indent="0" algn="ctr">
              <a:buNone/>
            </a:pPr>
            <a:r>
              <a:rPr lang="en-US" sz="1400" dirty="0" smtClean="0"/>
              <a:t>~Peter Johnston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“When people expect to disagree and to explain their position, have a reasonable tolerance for and expectation of uncertainty, understand the value of listening to others . . . they are well prepared for a strong democracy.”</a:t>
            </a:r>
          </a:p>
          <a:p>
            <a:pPr marL="0" indent="0" algn="ctr">
              <a:buNone/>
            </a:pPr>
            <a:r>
              <a:rPr lang="en-US" sz="1400" dirty="0" smtClean="0"/>
              <a:t>~Peter Johnston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58616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Socratic Seminar: Purpose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489116"/>
          </a:xfrm>
        </p:spPr>
        <p:txBody>
          <a:bodyPr>
            <a:normAutofit/>
          </a:bodyPr>
          <a:lstStyle/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Explore </a:t>
            </a:r>
            <a:r>
              <a:rPr lang="en-US" dirty="0" smtClean="0"/>
              <a:t>content (Johnston’s </a:t>
            </a:r>
            <a:r>
              <a:rPr lang="en-US" i="1" dirty="0" smtClean="0"/>
              <a:t>Opening Minds) </a:t>
            </a:r>
            <a:r>
              <a:rPr lang="en-US" dirty="0" smtClean="0"/>
              <a:t>and connect it to our </a:t>
            </a:r>
            <a:r>
              <a:rPr lang="en-US" dirty="0" smtClean="0"/>
              <a:t>inquiry.</a:t>
            </a:r>
            <a:endParaRPr lang="en-US" dirty="0" smtClean="0"/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Learn a super strategy you </a:t>
            </a:r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i</a:t>
            </a:r>
            <a:r>
              <a:rPr lang="en-US" dirty="0" smtClean="0"/>
              <a:t>mplement in your </a:t>
            </a:r>
            <a:r>
              <a:rPr lang="en-US" dirty="0" smtClean="0"/>
              <a:t>classroom.</a:t>
            </a:r>
            <a:endParaRPr lang="en-US" dirty="0" smtClean="0"/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Develop our learning </a:t>
            </a:r>
            <a:r>
              <a:rPr lang="en-US" dirty="0" smtClean="0"/>
              <a:t>community.</a:t>
            </a:r>
            <a:endParaRPr lang="en-US" dirty="0" smtClean="0"/>
          </a:p>
          <a:p>
            <a:pPr marL="0" indent="0">
              <a:buNone/>
            </a:pP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2671396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Socratic Seminar: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Establish discussion norms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Generate questions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Gather ideas and evidence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Discuss</a:t>
            </a:r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Debrief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517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 Discussion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Journal Write: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pPr lvl="1">
              <a:spcBef>
                <a:spcPts val="0"/>
              </a:spcBef>
              <a:buFont typeface="Wingdings" charset="2"/>
              <a:buChar char="q"/>
            </a:pPr>
            <a:r>
              <a:rPr lang="en-US" dirty="0" smtClean="0"/>
              <a:t>What does an ideal class discussion look and sound like?</a:t>
            </a:r>
          </a:p>
          <a:p>
            <a:pPr marL="228600" lvl="1" indent="0">
              <a:spcBef>
                <a:spcPts val="0"/>
              </a:spcBef>
              <a:buNone/>
            </a:pPr>
            <a:r>
              <a:rPr lang="en-US" dirty="0" smtClean="0"/>
              <a:t>  </a:t>
            </a:r>
          </a:p>
          <a:p>
            <a:pPr lvl="2">
              <a:spcBef>
                <a:spcPts val="0"/>
              </a:spcBef>
              <a:buFont typeface="Wingdings" charset="2"/>
              <a:buChar char="§"/>
            </a:pPr>
            <a:r>
              <a:rPr lang="en-US" dirty="0" smtClean="0"/>
              <a:t>How do you know that students are engaged? 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What do students say?</a:t>
            </a:r>
          </a:p>
          <a:p>
            <a:pPr lvl="2">
              <a:buFont typeface="Wingdings" charset="2"/>
              <a:buChar char="§"/>
            </a:pPr>
            <a:r>
              <a:rPr lang="en-US" dirty="0" smtClean="0"/>
              <a:t>How do students show they are listening? </a:t>
            </a:r>
          </a:p>
          <a:p>
            <a:pPr lvl="1">
              <a:buFont typeface="Wingdings" charset="2"/>
              <a:buChar char="§"/>
            </a:pPr>
            <a:endParaRPr lang="en-US" dirty="0"/>
          </a:p>
          <a:p>
            <a:pPr marL="2286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0925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 Discussion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Group Brainstorm: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 lvl="1">
              <a:buFont typeface="Wingdings" charset="2"/>
              <a:buChar char="q"/>
            </a:pPr>
            <a:r>
              <a:rPr lang="en-US" dirty="0" smtClean="0"/>
              <a:t>What does effective listening look and sound like? </a:t>
            </a:r>
          </a:p>
          <a:p>
            <a:pPr lvl="1">
              <a:buFont typeface="Wingdings" charset="2"/>
              <a:buChar char="q"/>
            </a:pPr>
            <a:endParaRPr lang="en-US" dirty="0"/>
          </a:p>
          <a:p>
            <a:pPr lvl="1">
              <a:buFont typeface="Wingdings" charset="2"/>
              <a:buChar char="q"/>
            </a:pPr>
            <a:r>
              <a:rPr lang="en-US" dirty="0" smtClean="0"/>
              <a:t>What does effective speaking look and sound like? </a:t>
            </a:r>
          </a:p>
          <a:p>
            <a:pPr marL="228600" lvl="1" indent="0">
              <a:buNone/>
            </a:pPr>
            <a:endParaRPr lang="en-US" dirty="0"/>
          </a:p>
          <a:p>
            <a:pPr marL="2286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484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 Discussion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/>
              <a:t>With your partner (six o’clock appointment), compare the “Socratic Seminar Rubric – Draft” to the listening and speaking criteria we developed.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Revise the rubric.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Share and discuss possible revisions with the whole group.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Keep these criteria in mind as you prepare for and participate in the Socratic Seminar.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08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3" y="1981200"/>
            <a:ext cx="8293163" cy="4144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Our Inquiry:  </a:t>
            </a:r>
          </a:p>
          <a:p>
            <a:pPr marL="0" indent="0" algn="ctr">
              <a:buNone/>
            </a:pPr>
            <a:r>
              <a:rPr lang="en-US" dirty="0" smtClean="0"/>
              <a:t>What makes for a significant teaching and learning experience?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In your small group (find your seven o’clock appointment and join with another pair), review </a:t>
            </a:r>
            <a:r>
              <a:rPr lang="en-US" i="1" dirty="0" smtClean="0"/>
              <a:t>Opening Minds</a:t>
            </a:r>
            <a:r>
              <a:rPr lang="en-US" dirty="0" smtClean="0"/>
              <a:t> and generate discussion questions that you are eager to dig into and that also connect to our inquiry. 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Example: How can we help students learn to value risk? (Greg W.)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Document the questions your group generates on chart paper. 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When you are finished, hang your poster on the wall.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361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dirty="0" smtClean="0"/>
              <a:t>Gallery Walk 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pPr lvl="1">
              <a:buFont typeface="Wingdings" charset="2"/>
              <a:buChar char="q"/>
            </a:pPr>
            <a:r>
              <a:rPr lang="en-US" dirty="0" smtClean="0"/>
              <a:t>Silently read each group’s list of questions.  </a:t>
            </a:r>
          </a:p>
          <a:p>
            <a:pPr marL="228600" lvl="1" indent="0">
              <a:buNone/>
            </a:pPr>
            <a:endParaRPr lang="en-US" dirty="0" smtClean="0"/>
          </a:p>
          <a:p>
            <a:pPr lvl="1">
              <a:buFont typeface="Wingdings" charset="2"/>
              <a:buChar char="q"/>
            </a:pPr>
            <a:r>
              <a:rPr lang="en-US" dirty="0" smtClean="0"/>
              <a:t>For each poster, “</a:t>
            </a:r>
            <a:r>
              <a:rPr lang="en-US" dirty="0"/>
              <a:t>v</a:t>
            </a:r>
            <a:r>
              <a:rPr lang="en-US" dirty="0" smtClean="0"/>
              <a:t>ote” for the question you are most interested in discussing by placing a tally mark next to it.  You can only choose one question per poster!</a:t>
            </a:r>
          </a:p>
          <a:p>
            <a:pPr lvl="1">
              <a:buFont typeface="Wingdings" charset="2"/>
              <a:buChar char="q"/>
            </a:pPr>
            <a:endParaRPr lang="en-US" dirty="0"/>
          </a:p>
          <a:p>
            <a:pPr lvl="1">
              <a:buFont typeface="Wingdings" charset="2"/>
              <a:buChar char="q"/>
            </a:pPr>
            <a:r>
              <a:rPr lang="en-US" dirty="0" smtClean="0"/>
              <a:t>We will </a:t>
            </a:r>
            <a:r>
              <a:rPr lang="en-US" dirty="0" smtClean="0"/>
              <a:t>focus on discussing </a:t>
            </a:r>
            <a:r>
              <a:rPr lang="en-US" dirty="0" smtClean="0"/>
              <a:t>the </a:t>
            </a:r>
            <a:r>
              <a:rPr lang="en-US" dirty="0" smtClean="0"/>
              <a:t>top eight questions during our Socratic Seminar. </a:t>
            </a:r>
          </a:p>
          <a:p>
            <a:pPr lvl="1">
              <a:buFont typeface="Wingdings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314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174</TotalTime>
  <Words>798</Words>
  <Application>Microsoft Macintosh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Advantage</vt:lpstr>
      <vt:lpstr> Reading Groups for Johnston’s Opening Minds  BSWP 2012 Invitational Summer Institute, Days #1 and #2 </vt:lpstr>
      <vt:lpstr>Becoming Learners and Citizens </vt:lpstr>
      <vt:lpstr>Socratic Seminar: Purpose </vt:lpstr>
      <vt:lpstr>Socratic Seminar: Process</vt:lpstr>
      <vt:lpstr>Establish Discussion Norms</vt:lpstr>
      <vt:lpstr>Establish Discussion Norms</vt:lpstr>
      <vt:lpstr>Establish Discussion Norms</vt:lpstr>
      <vt:lpstr>Generate Questions</vt:lpstr>
      <vt:lpstr>Generate Questions </vt:lpstr>
      <vt:lpstr>Gather Ideas and Evidence</vt:lpstr>
      <vt:lpstr>Discuss   </vt:lpstr>
      <vt:lpstr>Debrief: Content and Process</vt:lpstr>
      <vt:lpstr>Debrief: Purposes for Our Students</vt:lpstr>
      <vt:lpstr>Debrief: Implementation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Socratic Seminar: What Makes for a Significant Teaching and Learning Experience? </dc:title>
  <dc:creator>Jessica Marie Westhoff</dc:creator>
  <cp:lastModifiedBy>Jessica Marie Westhoff</cp:lastModifiedBy>
  <cp:revision>35</cp:revision>
  <dcterms:created xsi:type="dcterms:W3CDTF">2012-06-06T02:15:29Z</dcterms:created>
  <dcterms:modified xsi:type="dcterms:W3CDTF">2012-06-07T01:30:38Z</dcterms:modified>
</cp:coreProperties>
</file>